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31"/>
  </p:notesMasterIdLst>
  <p:sldIdLst>
    <p:sldId id="303" r:id="rId2"/>
    <p:sldId id="304" r:id="rId3"/>
    <p:sldId id="297" r:id="rId4"/>
    <p:sldId id="282" r:id="rId5"/>
    <p:sldId id="306" r:id="rId6"/>
    <p:sldId id="310" r:id="rId7"/>
    <p:sldId id="284" r:id="rId8"/>
    <p:sldId id="307" r:id="rId9"/>
    <p:sldId id="308" r:id="rId10"/>
    <p:sldId id="300" r:id="rId11"/>
    <p:sldId id="309" r:id="rId12"/>
    <p:sldId id="302" r:id="rId13"/>
    <p:sldId id="301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291" r:id="rId23"/>
    <p:sldId id="292" r:id="rId24"/>
    <p:sldId id="311" r:id="rId25"/>
    <p:sldId id="312" r:id="rId26"/>
    <p:sldId id="313" r:id="rId27"/>
    <p:sldId id="315" r:id="rId28"/>
    <p:sldId id="280" r:id="rId29"/>
    <p:sldId id="305" r:id="rId30"/>
  </p:sldIdLst>
  <p:sldSz cx="12192000" cy="6858000"/>
  <p:notesSz cx="6858000" cy="9144000"/>
  <p:embeddedFontLst>
    <p:embeddedFont>
      <p:font typeface="NikoshBAN" panose="02000000000000000000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1D3"/>
    <a:srgbClr val="2DC731"/>
    <a:srgbClr val="157223"/>
    <a:srgbClr val="DE169B"/>
    <a:srgbClr val="FF66CC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49AC-C0B4-4B50-A22A-6A16ACC73D9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D3C0A-CE4A-4E98-9CD2-13AC884C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শিক্ষকের</a:t>
            </a:r>
            <a:r>
              <a:rPr lang="bn-BD" baseline="0" dirty="0" smtClean="0"/>
              <a:t> জন্য । শ্রেণিকক্ষে উপস্থাপন না করলেও চলবে।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8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F96F-C170-4F6D-973A-81E8F838FFD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41865" y="3554054"/>
            <a:ext cx="2475310" cy="699862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14195">
              <a:defRPr/>
            </a:pPr>
            <a:endParaRPr lang="en-US" sz="1688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248" y="3600451"/>
            <a:ext cx="2143125" cy="61438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195"/>
            <a:r>
              <a:rPr lang="bn-IN" sz="788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88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4135651" y="1876949"/>
            <a:ext cx="2221206" cy="1798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4930" y="590230"/>
            <a:ext cx="30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9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489" y="1527538"/>
            <a:ext cx="11633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নিরবিচ্ছন্নভাবে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ছিন্নায়িত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হয়।আলো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কোয়ান্টার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সমষ্টি।আলোর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কোয়ান্টামকে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833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553200" cy="762000"/>
          </a:xfrm>
        </p:spPr>
        <p:txBody>
          <a:bodyPr>
            <a:normAutofit fontScale="90000"/>
          </a:bodyPr>
          <a:lstStyle/>
          <a:p>
            <a:r>
              <a:rPr lang="en-US" sz="6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7" y="685800"/>
            <a:ext cx="11577711" cy="60960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নিরবিচ্ছন্নভাবে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ছিন্নায়িত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হয়।আলো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কোয়ান্টার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সমষ্টি।আলোর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কোয়ান্টামকে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দ্রুতিতে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ফোটনের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নিশ্চল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কণাই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চার্জহীন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নিস্তড়িত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as-I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ফোটনের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E=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hf</a:t>
            </a:r>
            <a:endParaRPr lang="en-US" sz="3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itchFamily="2" charset="0"/>
            </a:endParaRPr>
          </a:p>
          <a:p>
            <a:pPr algn="just"/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সংঘর্ষের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SG" sz="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13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64" y="1221328"/>
            <a:ext cx="3578368" cy="3699165"/>
          </a:xfrm>
          <a:ln w="76200"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Rounded Rectangle 4"/>
          <p:cNvSpPr/>
          <p:nvPr/>
        </p:nvSpPr>
        <p:spPr>
          <a:xfrm>
            <a:off x="3318924" y="422908"/>
            <a:ext cx="4461164" cy="93724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5402" y="1360156"/>
                <a:ext cx="8426762" cy="203652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সূচন কম্পাঙ্কঃ সর্বনিম্ন  যে কম্পাঙ্কের আলো কোন ধাতব পৃষ্ঠের উপর আপতিত হলে ইলেকট্রন নির্গত হয় সেই কম্পাঙ্কেসূচন কম্পাঙ্ক বলে।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endPara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2" y="1360156"/>
                <a:ext cx="8426762" cy="2036529"/>
              </a:xfrm>
              <a:prstGeom prst="rect">
                <a:avLst/>
              </a:prstGeom>
              <a:blipFill>
                <a:blip r:embed="rId3"/>
                <a:stretch>
                  <a:fillRect l="-151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76911" y="3554412"/>
            <a:ext cx="8426762" cy="12305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নিবৃত বিভবঃক্যাথোড পাতের সাপেক্ষে অ্যানোড পাতে যে  ন্যূনতম ঋণাত্বক বিভব দিলে আলোক তড়িৎ প্রবাহ বন্ধ হয়ে যায় ,সেই বিভবকে নিবৃত বিভব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6911" y="5078220"/>
                <a:ext cx="8523744" cy="151046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কার্যাপেক্ষকঃ ধাতুতে আবদ্ধ ইলেকট্রন মুক্ত করতে আপতিত ফোটনের  যে পরিমান শক্তি ব্যায় হয়ে যায় সেই পরিমান শক্তিকে ঐ ধাতুর আলোক  তড়িৎ কার্যাপেক্ষক বলে।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কার্যাপেক্ষক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1" y="5078220"/>
                <a:ext cx="8523744" cy="1510469"/>
              </a:xfrm>
              <a:prstGeom prst="rect">
                <a:avLst/>
              </a:prstGeom>
              <a:blipFill>
                <a:blip r:embed="rId4"/>
                <a:stretch>
                  <a:fillRect l="-1500" b="-84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7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3055" y="304800"/>
            <a:ext cx="9393381" cy="7758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আইনস্টাইনের ফটোইলেক্ট্রিক  সমীকরণ  </a:t>
            </a:r>
            <a:endParaRPr lang="en-SG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246910"/>
                <a:ext cx="12191999" cy="527858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ধাতুর পরমাণুর নিউক্লিয়াসে বন্ধন হতে ইলেক্ট্রনকে মুক্ত করতে যে ন্যূনতম শক্তির প্রয়োজন হয় তাকে ঐ ধাতুর কার্যাপেক্ষক বলে।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ধাতব </a:t>
                </a:r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পৃষ্ঠ হতে ইলেক্ট্রন নিঃসরণের ন্যূনতম  কম্পাংক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কার্যাপেক্ষক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SG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----------------------------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(</a:t>
                </a:r>
                <a:r>
                  <a:rPr lang="en-SG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1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)</a:t>
                </a:r>
                <a:endParaRPr lang="en-SG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endParaRPr>
              </a:p>
              <a:p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আপতিত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ফোটনের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E ,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ধাতুর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সর্বনিম্ন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কার্যাপেক্ষক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অপেক্ষা বেশি হলে ধাতব পৃষ্ঠ হতে ইলেক্ট্রন সর্বোচ্চ গতিশক্তি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নিয়ে</a:t>
                </a:r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𝑚𝑎𝑥</m:t>
                        </m:r>
                      </m:sub>
                    </m:sSub>
                    <m: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SG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বেগে</a:t>
                </a:r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SG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শক্তির</a:t>
                </a:r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নিত্যতা</a:t>
                </a:r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র </a:t>
                </a:r>
                <a:r>
                  <a:rPr lang="en-SG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সূত্রানুযায়ী</a:t>
                </a:r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hf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𝑚𝑎𝑥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 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h</m:t>
                    </m:r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hf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h</m:t>
                    </m:r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= 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𝑚𝑎𝑥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SG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endParaRPr>
              </a:p>
              <a:p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ইহা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আইনস্টাইনের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ফটোইলেক্ট্রিক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সমীকরণ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। </a:t>
                </a:r>
                <a:endParaRPr lang="en-SG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6910"/>
                <a:ext cx="12191999" cy="5278581"/>
              </a:xfrm>
              <a:prstGeom prst="rect">
                <a:avLst/>
              </a:prstGeom>
              <a:blipFill>
                <a:blip r:embed="rId2"/>
                <a:stretch>
                  <a:fillRect l="-1099" r="-6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8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7"/>
            <a:ext cx="12192000" cy="7921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8"/>
            <a:ext cx="12192000" cy="6049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কম্পাঙ্কের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আলোক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সাধারণতঃ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ক্ষারধাতুর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লিথিয়াম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সংবেদনশীল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48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164134"/>
            <a:ext cx="640080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কোয়ার্টজ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অ্যানেড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মাখানো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পাতটি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ঋ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ত্বক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ভোল্টমিটারের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photoelec effec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4114800" cy="5486400"/>
          </a:xfrm>
        </p:spPr>
      </p:pic>
    </p:spTree>
    <p:extLst>
      <p:ext uri="{BB962C8B-B14F-4D97-AF65-F5344CB8AC3E}">
        <p14:creationId xmlns:p14="http://schemas.microsoft.com/office/powerpoint/2010/main" val="29682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164134"/>
            <a:ext cx="640080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কম্পাঙ্কের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আলো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মাত্রই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সম্মোখীন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photoelec effec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4114800" cy="5486400"/>
          </a:xfrm>
        </p:spPr>
      </p:pic>
    </p:spTree>
    <p:extLst>
      <p:ext uri="{BB962C8B-B14F-4D97-AF65-F5344CB8AC3E}">
        <p14:creationId xmlns:p14="http://schemas.microsoft.com/office/powerpoint/2010/main" val="21310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প্রণালী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otoelec eff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85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জ্ঞাতব্য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তাৎক্ষণিক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কম্পঙ্কের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ফটোইলেকট্রনের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ফটোপ্রবাহ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কম্পাঙ্ককে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সূচন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86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জ্ঞাতব্য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12192000" cy="5668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81400"/>
            <a:ext cx="3374136" cy="6858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5189804" y="758444"/>
            <a:ext cx="1071833" cy="3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384056"/>
            <a:ext cx="6286499" cy="402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4385267" y="3201078"/>
            <a:ext cx="2412438" cy="135620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2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5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1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1637" y="3079376"/>
            <a:ext cx="2532739" cy="158504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sz="3200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1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32" y="1964800"/>
            <a:ext cx="1133454" cy="1300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4560964" y="4070863"/>
            <a:ext cx="270938" cy="510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47" y="1613174"/>
            <a:ext cx="1147365" cy="13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1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9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1596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1634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371600"/>
            <a:ext cx="4061037" cy="10096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943350"/>
            <a:ext cx="3092958" cy="6286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680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6019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কোয়ান্টম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1596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1634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447800"/>
            <a:ext cx="3634740" cy="6858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514600"/>
            <a:ext cx="4953000" cy="809314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948" y="3733800"/>
            <a:ext cx="5066453" cy="1219200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638800"/>
            <a:ext cx="445008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6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363" y="2355272"/>
            <a:ext cx="8825345" cy="26185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1।ফটো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২।কী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৩।ঐ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1636" y="526473"/>
            <a:ext cx="6040582" cy="13300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80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4508" y="1759529"/>
            <a:ext cx="9767455" cy="2230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শাপলা গ্রুপঃ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ফটোইলেক্ট্রিক ক্রিয়ার পরীক্ষায় </a:t>
            </a:r>
            <a:r>
              <a:rPr lang="en-US" sz="3600" dirty="0">
                <a:cs typeface="NikoshBAN" pitchFamily="2" charset="0"/>
              </a:rPr>
              <a:t>2</a:t>
            </a:r>
            <a:r>
              <a:rPr lang="en-US" sz="3600" dirty="0" smtClean="0">
                <a:cs typeface="NikoshBAN" pitchFamily="2" charset="0"/>
              </a:rPr>
              <a:t>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kv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  <a:p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9818" y="360219"/>
            <a:ext cx="9767455" cy="1399309"/>
          </a:xfrm>
          <a:prstGeom prst="roundRect">
            <a:avLst/>
          </a:prstGeom>
          <a:noFill/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4508" y="4308764"/>
            <a:ext cx="9906001" cy="242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 গ্রুপঃ </a:t>
            </a:r>
            <a:r>
              <a:rPr lang="en-US" sz="4400" dirty="0" err="1" smtClean="0">
                <a:cs typeface="NikoshBAN" pitchFamily="2" charset="0"/>
              </a:rPr>
              <a:t>একটি</a:t>
            </a:r>
            <a:r>
              <a:rPr lang="en-US" sz="4400" dirty="0" smtClean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ফোটনের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শক্তি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smtClean="0">
                <a:cs typeface="NikoshBAN" pitchFamily="2" charset="0"/>
              </a:rPr>
              <a:t>3.54eV </a:t>
            </a:r>
            <a:r>
              <a:rPr lang="en-US" sz="4400" dirty="0">
                <a:cs typeface="NikoshBAN" pitchFamily="2" charset="0"/>
              </a:rPr>
              <a:t>; </a:t>
            </a:r>
            <a:r>
              <a:rPr lang="en-US" sz="4400" dirty="0" err="1">
                <a:cs typeface="NikoshBAN" pitchFamily="2" charset="0"/>
              </a:rPr>
              <a:t>ফোটনের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তরংগ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দৈর্ঘ্য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বের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করো</a:t>
            </a:r>
            <a:r>
              <a:rPr lang="en-US" sz="4400" dirty="0">
                <a:cs typeface="NikoshBAN" pitchFamily="2" charset="0"/>
              </a:rPr>
              <a:t> । </a:t>
            </a:r>
            <a:endParaRPr lang="en-US" sz="4400" dirty="0"/>
          </a:p>
          <a:p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7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062" y="152400"/>
            <a:ext cx="4524501" cy="980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132582"/>
            <a:ext cx="88392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ফটোইলেক্ট্রিক ক্রিয়ার পরীক্ষায়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10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kv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1000" y="4267201"/>
            <a:ext cx="8788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২)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একটি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ফোটনের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শক্তি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1.77eV ;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ফোটনের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তরংগ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দৈর্ঘ্য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বের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করো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704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620878"/>
                <a:ext cx="5181600" cy="22467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এখানে,</a:t>
                </a:r>
              </a:p>
              <a:p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বিভব পার্থক্য,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kv</m:t>
                    </m:r>
                    <m: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V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bn-IN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ইলেক্ট্রনের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ভর,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m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= 9.1x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31</m:t>
                        </m:r>
                      </m:sup>
                    </m:sSup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𝑘𝑔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ইলেক্ট্রনের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e = 1.6x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19</m:t>
                        </m:r>
                      </m:sup>
                    </m:sSup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সর্বোচ্চ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max</m:t>
                        </m:r>
                      </m:sub>
                    </m:sSub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 ? </m:t>
                    </m:r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20878"/>
                <a:ext cx="5181600" cy="2246769"/>
              </a:xfrm>
              <a:prstGeom prst="rect">
                <a:avLst/>
              </a:prstGeom>
              <a:blipFill>
                <a:blip r:embed="rId2"/>
                <a:stretch>
                  <a:fillRect l="-2465" t="-297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2900" y="2879974"/>
                <a:ext cx="6616700" cy="35739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endParaRPr lang="b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b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n-IN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IN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sz="28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b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                      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n-IN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IN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bn-IN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×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6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19</m:t>
                                </m:r>
                              </m:sup>
                            </m:sSup>
                            <m: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cs typeface="NikoshBAN" pitchFamily="2" charset="0"/>
                              </a:rPr>
                              <m:t>9.1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cs typeface="NikoshBAN" pitchFamily="2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cs typeface="NikoshBAN" pitchFamily="2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itchFamily="2" charset="0"/>
                                  </a:rPr>
                                  <m:t>31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 =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5.97x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𝑚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/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00" y="2879974"/>
                <a:ext cx="6616700" cy="3573927"/>
              </a:xfrm>
              <a:prstGeom prst="rect">
                <a:avLst/>
              </a:prstGeom>
              <a:blipFill>
                <a:blip r:embed="rId3"/>
                <a:stretch>
                  <a:fillRect l="-2576" t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00200" y="87477"/>
            <a:ext cx="3886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dirty="0">
                <a:latin typeface="NikoshBAN" pitchFamily="2" charset="0"/>
                <a:cs typeface="NikoshBAN" pitchFamily="2" charset="0"/>
              </a:rPr>
              <a:t>সমাধান-১</a:t>
            </a:r>
          </a:p>
        </p:txBody>
      </p:sp>
    </p:spTree>
    <p:extLst>
      <p:ext uri="{BB962C8B-B14F-4D97-AF65-F5344CB8AC3E}">
        <p14:creationId xmlns:p14="http://schemas.microsoft.com/office/powerpoint/2010/main" val="32568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"/>
            <a:ext cx="3733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সমাধান-২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1015665"/>
                <a:ext cx="5410200" cy="25545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এখানে, </a:t>
                </a:r>
              </a:p>
              <a:p>
                <a:r>
                  <a:rPr lang="b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ফোটনের শক্তি,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E =1.77eV</a:t>
                </a:r>
              </a:p>
              <a:p>
                <a:pPr lvl="0"/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                      = 1.77x1.6x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J</a:t>
                </a:r>
              </a:p>
              <a:p>
                <a:pPr lvl="0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প্ল্যাঙ্কের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h= 6.63x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34</m:t>
                        </m:r>
                      </m:sup>
                    </m:sSup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𝐽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𝑠</m:t>
                    </m:r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endParaRPr>
              </a:p>
              <a:p>
                <a:pPr lvl="0"/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কম্পাংক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f =  ? </a:t>
                </a:r>
                <a:r>
                  <a:rPr lang="b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SG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015665"/>
                <a:ext cx="5410200" cy="2554545"/>
              </a:xfrm>
              <a:prstGeom prst="rect">
                <a:avLst/>
              </a:prstGeom>
              <a:blipFill>
                <a:blip r:embed="rId3"/>
                <a:stretch>
                  <a:fillRect l="-3037" t="-3563" r="-112" b="-7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570209"/>
                <a:ext cx="6248400" cy="30427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E =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hf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endParaRPr>
              </a:p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or 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h</m:t>
                        </m:r>
                      </m:den>
                    </m:f>
                  </m:oMath>
                </a14:m>
                <a:endParaRPr lang="en-SG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=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cs typeface="NikoshBAN" pitchFamily="2" charset="0"/>
                          </a:rPr>
                          <m:t>1.77</m:t>
                        </m:r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cs typeface="NikoshBAN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cs typeface="NikoshBAN" pitchFamily="2" charset="0"/>
                          </a:rPr>
                          <m:t>1.6</m:t>
                        </m:r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cs typeface="NikoshBAN" pitchFamily="2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19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cs typeface="NikoshBAN" pitchFamily="2" charset="0"/>
                          </a:rPr>
                          <m:t>6.63</m:t>
                        </m:r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cs typeface="NikoshBAN" pitchFamily="2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34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=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0.427x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15</m:t>
                        </m:r>
                      </m:sup>
                    </m:sSup>
                    <m: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Hz</m:t>
                    </m:r>
                  </m:oMath>
                </a14:m>
                <a:endParaRPr lang="en-SG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70209"/>
                <a:ext cx="6248400" cy="3042756"/>
              </a:xfrm>
              <a:prstGeom prst="rect">
                <a:avLst/>
              </a:prstGeom>
              <a:blipFill>
                <a:blip r:embed="rId4"/>
                <a:stretch>
                  <a:fillRect l="-2629" t="-2794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8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48000" y="0"/>
            <a:ext cx="5356780" cy="1257300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AU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1524000"/>
                <a:ext cx="8763000" cy="194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bn-IN" sz="40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4</m:t>
                    </m:r>
                    <m:r>
                      <a:rPr lang="bn-IN" sz="40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bn-IN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IN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bn-IN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কম্পাংকের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বিকিরণ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ধাতব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পৃষ্ঠে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আপতিত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সর্বোচ্চ</a:t>
                </a:r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3</m:t>
                    </m:r>
                    <m:r>
                      <a:rPr lang="bn-IN" sz="4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bn-IN" sz="4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6</m:t>
                    </m:r>
                    <m:r>
                      <a:rPr lang="bn-IN" sz="40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bn-IN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IN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bn-IN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bn-IN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SG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সম্পন্ন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ইলেক্ট্রন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ঐ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সূচন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কম্পাংক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? </a:t>
                </a:r>
                <a:endParaRPr lang="en-SG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524000"/>
                <a:ext cx="8763000" cy="1945982"/>
              </a:xfrm>
              <a:prstGeom prst="rect">
                <a:avLst/>
              </a:prstGeom>
              <a:blipFill>
                <a:blip r:embed="rId2"/>
                <a:stretch>
                  <a:fillRect l="-2644" t="-5329" r="-2784" b="-1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6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75624" y="1122219"/>
            <a:ext cx="8312727" cy="1413163"/>
          </a:xfrm>
          <a:prstGeom prst="round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3551" y="2535382"/>
                <a:ext cx="10311618" cy="247484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bn-IN" sz="28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bn-IN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IN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bn-IN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কম্পাংকের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বিকিরণ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ধাতব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পৃষ্ঠে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আপতিত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সর্বোচ্চ</a:t>
                </a:r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3</m:t>
                    </m:r>
                    <m:r>
                      <a:rPr lang="bn-IN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bn-IN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6</m:t>
                    </m:r>
                    <m:r>
                      <a:rPr lang="bn-IN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IN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bn-IN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bn-IN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SG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সম্পন্ন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ইলেক্ট্রন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ঐ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সূচন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কম্পাংক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? </a:t>
                </a:r>
                <a:endParaRPr lang="en-SG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just"/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1" y="2535382"/>
                <a:ext cx="10311618" cy="2474848"/>
              </a:xfrm>
              <a:prstGeom prst="rect">
                <a:avLst/>
              </a:prstGeom>
              <a:blipFill>
                <a:blip r:embed="rId2"/>
                <a:stretch>
                  <a:fillRect l="-1240" r="-171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3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0621" y="985720"/>
            <a:ext cx="6582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আল্লাহ্‌ আমাদের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উ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পর সহায় হউন</a:t>
            </a:r>
          </a:p>
          <a:p>
            <a:pPr lvl="0">
              <a:defRPr/>
            </a:pP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আজ এ পর্যন্তই</a:t>
            </a:r>
          </a:p>
          <a:p>
            <a:pPr lvl="0">
              <a:defRPr/>
            </a:pP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খোদা হাফেজ</a:t>
            </a:r>
            <a:endParaRPr lang="en-US" sz="36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2" y="2934322"/>
            <a:ext cx="4489847" cy="21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81763" y="4855096"/>
            <a:ext cx="8572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84508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দুটি লক্ষ্য করি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99138"/>
            <a:ext cx="4876800" cy="321148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hotoelectric_effect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26265"/>
          <a:stretch/>
        </p:blipFill>
        <p:spPr>
          <a:xfrm>
            <a:off x="6484938" y="2157413"/>
            <a:ext cx="4500562" cy="2897187"/>
          </a:xfr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928468" y="5430129"/>
            <a:ext cx="10425332" cy="1080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পড়লে ইলেক্ট্রন নির্গত হয়।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3226" y="764088"/>
            <a:ext cx="8555277" cy="1703539"/>
          </a:xfrm>
          <a:prstGeom prst="round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669" y="2931091"/>
            <a:ext cx="10534389" cy="14905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Photoelectric Effect)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4724400" cy="685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8686800" cy="4267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 তড়িত ক্রিয়া ব্যাখ্যা করতে পারবে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 কি বলতে পারবে ।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ফোটনের ধর্ম ব্যাখ্যা করতে পারবে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ফটোইলেকট্রিক পরীক্ষা করতে পারবে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*আইনস্টাইনের সমীকরণ প্রতিপাদন ও ব্যাখ্যা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1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43405"/>
            <a:ext cx="7543800" cy="10469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 ইলেক্ট্রিক ক্রিয়ার পরীক্ষাঃ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77724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58555" y="229130"/>
            <a:ext cx="6161650" cy="8515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04" y="1825626"/>
            <a:ext cx="4240102" cy="4062556"/>
          </a:xfr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1" y="1205345"/>
            <a:ext cx="7315200" cy="5486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ফটোতড়িৎ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য়াঃ</a:t>
            </a:r>
            <a:endParaRPr lang="bn-IN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কম্পাংক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,এ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করো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–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যে ইলেক্ট্রন বের হয় তাকে ফটোইলেক্ট্রন বলে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ক্ষারধর্মী পদার্থের উপর দৃশমান আলো আপতিত হলে ফটো ইলেক্ট্রন নির্গত হয়। </a:t>
            </a:r>
          </a:p>
          <a:p>
            <a:pPr algn="just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যেমন- সোডিয়াম,পটাশিয়াম ,সিজিয়াম, লিথিয়াম  রূবিডিয়াম প্রভূতি।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03550" y="12702"/>
            <a:ext cx="6172200" cy="12065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ফটো </a:t>
            </a:r>
            <a:r>
              <a:rPr lang="bn-IN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ইলেকট্রিক  ক্রিয়া </a:t>
            </a:r>
            <a:endParaRPr lang="en-US" sz="3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050" y="1219202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কম্পাংক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,এ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করো -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3464986"/>
            <a:ext cx="7807569" cy="33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1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2702" y="533400"/>
            <a:ext cx="1014280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ধাতব পৃষ্ঠ থেকে যে ইলেক্ট্রন বের হয় তাকে ফটোইলেক্ট্রন বলে 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463187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9017" y="1676400"/>
            <a:ext cx="8458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তড়িত প্রবাহকে বলা হয় আলোক তড়িত প্রবাহ 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625" y="2819400"/>
            <a:ext cx="1161991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ক্ষারধর্মী পদার্থের উপর দৃশমান আলো আপতিত হলে ফটো ইলেক্ট্রন নির্গত হয়।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যেমন-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সোডিয়াম,পটাশিয়াম ,সিজিয়াম, লিথিয়াম  রূবিডিয়াম প্রভূতি।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1801</TotalTime>
  <Words>974</Words>
  <Application>Microsoft Office PowerPoint</Application>
  <PresentationFormat>Widescreen</PresentationFormat>
  <Paragraphs>148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NikoshBAN</vt:lpstr>
      <vt:lpstr>Calibri</vt:lpstr>
      <vt:lpstr>Calibri Light</vt:lpstr>
      <vt:lpstr>Times New Roman</vt:lpstr>
      <vt:lpstr>Book Antiqua</vt:lpstr>
      <vt:lpstr>Arial</vt:lpstr>
      <vt:lpstr>Vrinda</vt:lpstr>
      <vt:lpstr>Cambria Math</vt:lpstr>
      <vt:lpstr>Office Theme</vt:lpstr>
      <vt:lpstr>PowerPoint Presentation</vt:lpstr>
      <vt:lpstr>PowerPoint Presentation</vt:lpstr>
      <vt:lpstr>ভিডিও দুটি লক্ষ্য করি 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ফোটন </vt:lpstr>
      <vt:lpstr>PowerPoint Presentation</vt:lpstr>
      <vt:lpstr>PowerPoint Presentation</vt:lpstr>
      <vt:lpstr>আলোক তড়িৎ ক্রিয়া</vt:lpstr>
      <vt:lpstr>আলোক তড়িৎ ক্রিয়া উৎপাদন</vt:lpstr>
      <vt:lpstr>আলোক তড়িৎ ক্রিয়া উৎপাদন</vt:lpstr>
      <vt:lpstr> আলোক তড়িৎ ক্রিয়া উৎপাদন প্রণালী</vt:lpstr>
      <vt:lpstr>আলোক তড়িৎ ক্রিয়ার জ্ঞাতব্য বিষয়</vt:lpstr>
      <vt:lpstr>আলোক তড়িৎ ক্রিয়ার জ্ঞাতব্য বিষয়</vt:lpstr>
      <vt:lpstr>প্রয়েজনীয় সূত্র</vt:lpstr>
      <vt:lpstr>প্রয়েজনীয় সূত্র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user</cp:lastModifiedBy>
  <cp:revision>259</cp:revision>
  <dcterms:created xsi:type="dcterms:W3CDTF">2021-06-08T21:28:52Z</dcterms:created>
  <dcterms:modified xsi:type="dcterms:W3CDTF">2024-11-27T14:57:08Z</dcterms:modified>
</cp:coreProperties>
</file>